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65" r:id="rId16"/>
    <p:sldId id="272" r:id="rId17"/>
    <p:sldId id="273" r:id="rId18"/>
    <p:sldId id="270" r:id="rId19"/>
    <p:sldId id="271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75" r:id="rId28"/>
    <p:sldId id="274" r:id="rId29"/>
    <p:sldId id="276" r:id="rId30"/>
    <p:sldId id="277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9" r:id="rId42"/>
    <p:sldId id="300" r:id="rId43"/>
    <p:sldId id="301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3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0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4233523" y="-2606334"/>
            <a:ext cx="932542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024674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576" y="2654300"/>
            <a:ext cx="8415724" cy="374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B815988-8924-104B-A318-84CFA919DD6F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62A2B6-B6B9-FA4A-BD8A-5E9747C8D26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newshour/bb/law/july-dec12/fbi_07-11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and Fiber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3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54941"/>
            <a:ext cx="6894333" cy="37465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Characteristics of the cuticle may be important in distinguishing between hairs of different </a:t>
            </a:r>
            <a:r>
              <a:rPr lang="en-US" b="1" dirty="0">
                <a:solidFill>
                  <a:srgbClr val="800000"/>
                </a:solidFill>
              </a:rPr>
              <a:t>species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but are often not useful in distinguishing between different </a:t>
            </a:r>
            <a:r>
              <a:rPr lang="en-US" b="1" dirty="0">
                <a:solidFill>
                  <a:srgbClr val="800000"/>
                </a:solidFill>
              </a:rPr>
              <a:t>people</a:t>
            </a:r>
            <a:r>
              <a:rPr lang="en-US" dirty="0"/>
              <a:t>. 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982" y="3884115"/>
            <a:ext cx="2534857" cy="212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Cuticle Patterns- Coronal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54300"/>
            <a:ext cx="6291924" cy="3746500"/>
          </a:xfrm>
        </p:spPr>
        <p:txBody>
          <a:bodyPr/>
          <a:lstStyle/>
          <a:p>
            <a:r>
              <a:rPr lang="en-US" dirty="0" smtClean="0"/>
              <a:t>Coronal (crown-like)</a:t>
            </a:r>
          </a:p>
          <a:p>
            <a:pPr lvl="1"/>
            <a:r>
              <a:rPr lang="en-US" dirty="0" smtClean="0"/>
              <a:t>Scales appear like </a:t>
            </a:r>
            <a:r>
              <a:rPr lang="en-US" dirty="0" smtClean="0">
                <a:solidFill>
                  <a:srgbClr val="800000"/>
                </a:solidFill>
              </a:rPr>
              <a:t>stacked cups</a:t>
            </a:r>
          </a:p>
          <a:p>
            <a:pPr lvl="1"/>
            <a:r>
              <a:rPr lang="en-US" dirty="0" smtClean="0"/>
              <a:t>Example: Mouse Hair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647" y="2472474"/>
            <a:ext cx="1420230" cy="408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971" y="3390901"/>
            <a:ext cx="2056481" cy="1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Cuticle Pattern- </a:t>
            </a:r>
            <a:r>
              <a:rPr lang="en-US" dirty="0" err="1" smtClean="0"/>
              <a:t>Spinous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59616"/>
            <a:ext cx="5441660" cy="419838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Spinous</a:t>
            </a:r>
            <a:r>
              <a:rPr lang="en-US" dirty="0" smtClean="0"/>
              <a:t> (petal like)- </a:t>
            </a:r>
            <a:r>
              <a:rPr lang="en-US" dirty="0" smtClean="0">
                <a:solidFill>
                  <a:srgbClr val="800000"/>
                </a:solidFill>
              </a:rPr>
              <a:t>triangular</a:t>
            </a:r>
            <a:r>
              <a:rPr lang="en-US" dirty="0" smtClean="0"/>
              <a:t> shaped scales, often protrude from the shaft)</a:t>
            </a:r>
          </a:p>
          <a:p>
            <a:pPr lvl="1"/>
            <a:r>
              <a:rPr lang="en-US" dirty="0" smtClean="0"/>
              <a:t>Example: Cat Hair, rabbit hair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076" y="2472474"/>
            <a:ext cx="1462701" cy="208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052" y="2659616"/>
            <a:ext cx="1392852" cy="408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504" y="4646379"/>
            <a:ext cx="1623273" cy="22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1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Cuticle Pattern- Imbricate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76" y="2654300"/>
            <a:ext cx="4226329" cy="3746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Imbricate- </a:t>
            </a:r>
            <a:r>
              <a:rPr lang="en-US" dirty="0" smtClean="0">
                <a:solidFill>
                  <a:srgbClr val="800000"/>
                </a:solidFill>
              </a:rPr>
              <a:t>flattened, overlapping </a:t>
            </a:r>
            <a:r>
              <a:rPr lang="en-US" dirty="0" smtClean="0"/>
              <a:t>scales</a:t>
            </a:r>
          </a:p>
          <a:p>
            <a:pPr lvl="1"/>
            <a:r>
              <a:rPr lang="en-US" dirty="0" smtClean="0"/>
              <a:t>Example: human, dog, horse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128" y="2654300"/>
            <a:ext cx="1463836" cy="408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960" y="2654300"/>
            <a:ext cx="1320737" cy="1923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463" y="4675174"/>
            <a:ext cx="1333234" cy="1865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146" y="3531270"/>
            <a:ext cx="1577152" cy="20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0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7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75" y="2654300"/>
            <a:ext cx="5821749" cy="3746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area between the </a:t>
            </a:r>
            <a:r>
              <a:rPr lang="en-US" dirty="0" smtClean="0">
                <a:solidFill>
                  <a:srgbClr val="800000"/>
                </a:solidFill>
              </a:rPr>
              <a:t>cuticle and medulla</a:t>
            </a:r>
          </a:p>
          <a:p>
            <a:r>
              <a:rPr lang="en-US" dirty="0" smtClean="0"/>
              <a:t>Varies in:</a:t>
            </a:r>
          </a:p>
          <a:p>
            <a:pPr lvl="1"/>
            <a:r>
              <a:rPr lang="en-US" dirty="0" smtClean="0"/>
              <a:t>Thickness</a:t>
            </a:r>
          </a:p>
          <a:p>
            <a:pPr lvl="1"/>
            <a:r>
              <a:rPr lang="en-US" dirty="0" smtClean="0"/>
              <a:t>Texture</a:t>
            </a:r>
          </a:p>
          <a:p>
            <a:pPr lvl="1"/>
            <a:r>
              <a:rPr lang="en-US" dirty="0" smtClean="0"/>
              <a:t>Color</a:t>
            </a:r>
            <a:endParaRPr lang="en-US" dirty="0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886200" y="152400"/>
            <a:ext cx="4953000" cy="914400"/>
            <a:chOff x="2352" y="240"/>
            <a:chExt cx="3120" cy="576"/>
          </a:xfrm>
        </p:grpSpPr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2352" y="240"/>
              <a:ext cx="3120" cy="576"/>
              <a:chOff x="1056" y="2736"/>
              <a:chExt cx="3936" cy="768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3936" cy="76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162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33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304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375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4464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384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352" y="384"/>
              <a:ext cx="3120" cy="288"/>
            </a:xfrm>
            <a:prstGeom prst="rect">
              <a:avLst/>
            </a:prstGeom>
            <a:solidFill>
              <a:srgbClr val="3333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352" y="464"/>
              <a:ext cx="3120" cy="128"/>
            </a:xfrm>
            <a:prstGeom prst="rect">
              <a:avLst/>
            </a:prstGeom>
            <a:solidFill>
              <a:srgbClr val="808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887" y="4154715"/>
            <a:ext cx="47863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01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76" y="2654300"/>
            <a:ext cx="5434853" cy="3746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can be air spaces (</a:t>
            </a:r>
            <a:r>
              <a:rPr lang="en-US" dirty="0" smtClean="0">
                <a:solidFill>
                  <a:srgbClr val="800000"/>
                </a:solidFill>
              </a:rPr>
              <a:t>cortical </a:t>
            </a:r>
            <a:r>
              <a:rPr lang="en-US" dirty="0" err="1" smtClean="0">
                <a:solidFill>
                  <a:srgbClr val="800000"/>
                </a:solidFill>
              </a:rPr>
              <a:t>fusi</a:t>
            </a:r>
            <a:r>
              <a:rPr lang="en-US" dirty="0" smtClean="0"/>
              <a:t>) and solid spheres (</a:t>
            </a:r>
            <a:r>
              <a:rPr lang="en-US" dirty="0" err="1" smtClean="0">
                <a:solidFill>
                  <a:srgbClr val="800000"/>
                </a:solidFill>
              </a:rPr>
              <a:t>ovid</a:t>
            </a:r>
            <a:r>
              <a:rPr lang="en-US" dirty="0" smtClean="0">
                <a:solidFill>
                  <a:srgbClr val="800000"/>
                </a:solidFill>
              </a:rPr>
              <a:t> bodies</a:t>
            </a:r>
            <a:r>
              <a:rPr lang="en-US" dirty="0" smtClean="0"/>
              <a:t>) in the cortex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025" y="2654300"/>
            <a:ext cx="31496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7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cortex gives hair its </a:t>
            </a:r>
            <a:r>
              <a:rPr lang="en-US" dirty="0" smtClean="0">
                <a:solidFill>
                  <a:srgbClr val="800000"/>
                </a:solidFill>
              </a:rPr>
              <a:t>natural color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83" y="3429002"/>
            <a:ext cx="3323167" cy="33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6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of the cortex is perhaps the most important component in determining from which </a:t>
            </a:r>
            <a:r>
              <a:rPr lang="en-US" dirty="0" smtClean="0">
                <a:solidFill>
                  <a:srgbClr val="800000"/>
                </a:solidFill>
              </a:rPr>
              <a:t>individual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800000"/>
                </a:solidFill>
              </a:rPr>
              <a:t>human</a:t>
            </a:r>
            <a:r>
              <a:rPr lang="en-US" dirty="0" smtClean="0"/>
              <a:t> hair may have 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4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Microscopic examination can also reveal the condition and shape of the root and tip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833" y="4618567"/>
            <a:ext cx="3513667" cy="19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5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Hair Analysis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0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76" y="2904155"/>
            <a:ext cx="5157322" cy="3746500"/>
          </a:xfrm>
        </p:spPr>
        <p:txBody>
          <a:bodyPr/>
          <a:lstStyle/>
          <a:p>
            <a:r>
              <a:rPr lang="en-US" dirty="0" smtClean="0"/>
              <a:t>A collection of cells that appear to be the </a:t>
            </a:r>
            <a:r>
              <a:rPr lang="en-US" dirty="0" smtClean="0">
                <a:solidFill>
                  <a:srgbClr val="800000"/>
                </a:solidFill>
              </a:rPr>
              <a:t>central canal </a:t>
            </a:r>
            <a:r>
              <a:rPr lang="en-US" dirty="0" smtClean="0"/>
              <a:t>of the hair</a:t>
            </a:r>
            <a:endParaRPr lang="en-US" dirty="0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886200" y="152400"/>
            <a:ext cx="4953000" cy="914400"/>
            <a:chOff x="2352" y="240"/>
            <a:chExt cx="3120" cy="576"/>
          </a:xfrm>
        </p:grpSpPr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2352" y="240"/>
              <a:ext cx="3120" cy="576"/>
              <a:chOff x="1056" y="2736"/>
              <a:chExt cx="3936" cy="768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3936" cy="76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162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33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304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375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4464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384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352" y="384"/>
              <a:ext cx="3120" cy="2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352" y="464"/>
              <a:ext cx="3120" cy="128"/>
            </a:xfrm>
            <a:prstGeom prst="rect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223824"/>
            <a:ext cx="32004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1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76" y="2654300"/>
            <a:ext cx="8415724" cy="39668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Human Medulla:</a:t>
            </a:r>
          </a:p>
          <a:p>
            <a:pPr lvl="1"/>
            <a:r>
              <a:rPr lang="en-US" dirty="0" smtClean="0"/>
              <a:t>Usually occupies 1/3 or less of the </a:t>
            </a:r>
            <a:r>
              <a:rPr lang="en-US" dirty="0" smtClean="0">
                <a:solidFill>
                  <a:srgbClr val="800000"/>
                </a:solidFill>
              </a:rPr>
              <a:t>hair diameter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Animal Medulla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Occupies ½ or MORE of the hair 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4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76" y="2654300"/>
            <a:ext cx="5473451" cy="3746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Fragmented</a:t>
            </a:r>
            <a:r>
              <a:rPr lang="en-US" dirty="0" smtClean="0"/>
              <a:t>: small sections of irregular size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Discontinuous/Intermittent</a:t>
            </a:r>
            <a:r>
              <a:rPr lang="en-US" dirty="0" smtClean="0"/>
              <a:t>- longer segments with spaces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971" y="2472474"/>
            <a:ext cx="2540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76" y="2654300"/>
            <a:ext cx="5182009" cy="37465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Continuous</a:t>
            </a:r>
            <a:r>
              <a:rPr lang="en-US" dirty="0"/>
              <a:t>- no breaks in the </a:t>
            </a:r>
            <a:r>
              <a:rPr lang="en-US" dirty="0" smtClean="0"/>
              <a:t>medulla</a:t>
            </a:r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Absent</a:t>
            </a:r>
            <a:r>
              <a:rPr lang="en-US" dirty="0"/>
              <a:t>: no medulla present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326" y="2472474"/>
            <a:ext cx="2540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2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7570" y="2854811"/>
            <a:ext cx="3586430" cy="3342066"/>
          </a:xfrm>
        </p:spPr>
        <p:txBody>
          <a:bodyPr/>
          <a:lstStyle/>
          <a:p>
            <a:r>
              <a:rPr lang="en-US" dirty="0" smtClean="0"/>
              <a:t>Varies from </a:t>
            </a:r>
            <a:r>
              <a:rPr lang="en-US" dirty="0" smtClean="0">
                <a:solidFill>
                  <a:srgbClr val="800000"/>
                </a:solidFill>
              </a:rPr>
              <a:t>species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800000"/>
                </a:solidFill>
              </a:rPr>
              <a:t>species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7" y="2656698"/>
            <a:ext cx="5346758" cy="41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7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" y="-1"/>
            <a:ext cx="9144000" cy="71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 Hair Conditions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Dyed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present in </a:t>
            </a:r>
            <a:r>
              <a:rPr lang="en-US" dirty="0" smtClean="0">
                <a:solidFill>
                  <a:srgbClr val="800000"/>
                </a:solidFill>
              </a:rPr>
              <a:t>cuticle</a:t>
            </a:r>
            <a:r>
              <a:rPr lang="en-US" dirty="0" smtClean="0"/>
              <a:t> as well as throughout the </a:t>
            </a:r>
            <a:r>
              <a:rPr lang="en-US" dirty="0" smtClean="0">
                <a:solidFill>
                  <a:srgbClr val="800000"/>
                </a:solidFill>
              </a:rPr>
              <a:t>cortex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Bleached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the </a:t>
            </a:r>
            <a:r>
              <a:rPr lang="en-US" dirty="0" smtClean="0">
                <a:solidFill>
                  <a:srgbClr val="800000"/>
                </a:solidFill>
              </a:rPr>
              <a:t>pigments</a:t>
            </a:r>
            <a:r>
              <a:rPr lang="en-US" dirty="0" smtClean="0"/>
              <a:t> from the hair (yellowish tint)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0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News 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http://www.pbs.org/newshour/bb/law/july-dec12/fbi_07-11.</a:t>
            </a:r>
            <a:r>
              <a:rPr lang="en-US" dirty="0" smtClean="0">
                <a:hlinkClick r:id="rId2"/>
              </a:rPr>
              <a:t>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6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Hair grows at approximately </a:t>
            </a:r>
            <a:r>
              <a:rPr lang="en-US" dirty="0" smtClean="0">
                <a:solidFill>
                  <a:srgbClr val="800000"/>
                </a:solidFill>
              </a:rPr>
              <a:t>½ inch </a:t>
            </a:r>
            <a:r>
              <a:rPr lang="en-US" dirty="0" smtClean="0"/>
              <a:t>per month</a:t>
            </a:r>
          </a:p>
          <a:p>
            <a:r>
              <a:rPr lang="en-US" dirty="0" smtClean="0"/>
              <a:t>When looking at </a:t>
            </a:r>
            <a:r>
              <a:rPr lang="en-US" dirty="0" smtClean="0">
                <a:solidFill>
                  <a:srgbClr val="800000"/>
                </a:solidFill>
              </a:rPr>
              <a:t>the tip of the hair</a:t>
            </a:r>
            <a:r>
              <a:rPr lang="en-US" dirty="0" smtClean="0"/>
              <a:t>, a forensic scientist can tell if it has recently been cut (no split ends)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0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Hair is collected and </a:t>
            </a:r>
            <a:r>
              <a:rPr lang="en-US" dirty="0" smtClean="0">
                <a:solidFill>
                  <a:srgbClr val="800000"/>
                </a:solidFill>
              </a:rPr>
              <a:t>labeled</a:t>
            </a:r>
            <a:r>
              <a:rPr lang="en-US" dirty="0" smtClean="0"/>
              <a:t> for its </a:t>
            </a:r>
            <a:r>
              <a:rPr lang="en-US" dirty="0" smtClean="0">
                <a:solidFill>
                  <a:srgbClr val="800000"/>
                </a:solidFill>
              </a:rPr>
              <a:t>location</a:t>
            </a:r>
          </a:p>
          <a:p>
            <a:r>
              <a:rPr lang="en-US" dirty="0" smtClean="0"/>
              <a:t>Collected with:</a:t>
            </a:r>
          </a:p>
          <a:p>
            <a:pPr lvl="1"/>
            <a:r>
              <a:rPr lang="en-US" dirty="0" smtClean="0"/>
              <a:t>Tweezers</a:t>
            </a:r>
          </a:p>
          <a:p>
            <a:pPr lvl="1"/>
            <a:r>
              <a:rPr lang="en-US" dirty="0" smtClean="0"/>
              <a:t>Vacuum Sweepers</a:t>
            </a:r>
          </a:p>
          <a:p>
            <a:pPr lvl="1"/>
            <a:r>
              <a:rPr lang="en-US" dirty="0" smtClean="0"/>
              <a:t>Lifting tape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04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Samples from </a:t>
            </a:r>
            <a:r>
              <a:rPr lang="en-US" dirty="0" smtClean="0">
                <a:solidFill>
                  <a:srgbClr val="800000"/>
                </a:solidFill>
              </a:rPr>
              <a:t>victims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800000"/>
                </a:solidFill>
              </a:rPr>
              <a:t>suspects</a:t>
            </a:r>
            <a:r>
              <a:rPr lang="en-US" dirty="0" smtClean="0"/>
              <a:t> are taken by:</a:t>
            </a:r>
          </a:p>
          <a:p>
            <a:pPr lvl="1"/>
            <a:r>
              <a:rPr lang="en-US" dirty="0" smtClean="0"/>
              <a:t>Combing and collecting loose hair</a:t>
            </a:r>
          </a:p>
          <a:p>
            <a:pPr lvl="1"/>
            <a:r>
              <a:rPr lang="en-US" dirty="0" smtClean="0"/>
              <a:t>Pulling root hairs (has the </a:t>
            </a:r>
            <a:r>
              <a:rPr lang="en-US" dirty="0" smtClean="0">
                <a:solidFill>
                  <a:srgbClr val="800000"/>
                </a:solidFill>
              </a:rPr>
              <a:t>follicle attached</a:t>
            </a:r>
            <a:r>
              <a:rPr lang="en-US" dirty="0" smtClean="0"/>
              <a:t>) from various parts of the body</a:t>
            </a:r>
          </a:p>
        </p:txBody>
      </p:sp>
    </p:spTree>
    <p:extLst>
      <p:ext uri="{BB962C8B-B14F-4D97-AF65-F5344CB8AC3E}">
        <p14:creationId xmlns:p14="http://schemas.microsoft.com/office/powerpoint/2010/main" val="822241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Hair can determine: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Race</a:t>
            </a:r>
          </a:p>
          <a:p>
            <a:pPr lvl="1"/>
            <a:r>
              <a:rPr lang="en-US" dirty="0" smtClean="0"/>
              <a:t>If the hair fell out or was </a:t>
            </a:r>
            <a:r>
              <a:rPr lang="en-US" dirty="0" smtClean="0">
                <a:solidFill>
                  <a:srgbClr val="800000"/>
                </a:solidFill>
              </a:rPr>
              <a:t>forcibly</a:t>
            </a:r>
            <a:r>
              <a:rPr lang="en-US" dirty="0" smtClean="0"/>
              <a:t> removed</a:t>
            </a:r>
          </a:p>
          <a:p>
            <a:pPr lvl="1"/>
            <a:r>
              <a:rPr lang="en-US" dirty="0" smtClean="0"/>
              <a:t>Poison and </a:t>
            </a:r>
            <a:r>
              <a:rPr lang="en-US" dirty="0" smtClean="0">
                <a:solidFill>
                  <a:srgbClr val="800000"/>
                </a:solidFill>
              </a:rPr>
              <a:t>drug use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50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Hair is </a:t>
            </a:r>
            <a:r>
              <a:rPr lang="en-US" dirty="0" smtClean="0">
                <a:solidFill>
                  <a:srgbClr val="800000"/>
                </a:solidFill>
              </a:rPr>
              <a:t>CLASS</a:t>
            </a:r>
            <a:r>
              <a:rPr lang="en-US" dirty="0" smtClean="0"/>
              <a:t> evidence.  It cannot determine the </a:t>
            </a:r>
            <a:r>
              <a:rPr lang="en-US" dirty="0" smtClean="0">
                <a:solidFill>
                  <a:srgbClr val="800000"/>
                </a:solidFill>
              </a:rPr>
              <a:t>individual</a:t>
            </a:r>
          </a:p>
          <a:p>
            <a:r>
              <a:rPr lang="en-US" dirty="0" smtClean="0"/>
              <a:t>Exception: If the follicle is attached, </a:t>
            </a:r>
            <a:r>
              <a:rPr lang="en-US" dirty="0" smtClean="0">
                <a:solidFill>
                  <a:srgbClr val="800000"/>
                </a:solidFill>
              </a:rPr>
              <a:t>DNA</a:t>
            </a:r>
            <a:r>
              <a:rPr lang="en-US" dirty="0" smtClean="0"/>
              <a:t> can identify the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36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Fiber Analysis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72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Fiber is often the </a:t>
            </a:r>
            <a:r>
              <a:rPr lang="en-US" dirty="0" smtClean="0">
                <a:solidFill>
                  <a:srgbClr val="800000"/>
                </a:solidFill>
              </a:rPr>
              <a:t>most common type of evidence </a:t>
            </a:r>
            <a:r>
              <a:rPr lang="en-US" dirty="0" smtClean="0"/>
              <a:t>found at a crime scene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800000"/>
                </a:solidFill>
              </a:rPr>
              <a:t>violent crimes</a:t>
            </a:r>
            <a:r>
              <a:rPr lang="en-US" dirty="0" smtClean="0"/>
              <a:t>, fiber often plays an important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21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is often found: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Caught in screens or on </a:t>
            </a:r>
            <a:r>
              <a:rPr lang="en-US" dirty="0" smtClean="0">
                <a:solidFill>
                  <a:srgbClr val="800000"/>
                </a:solidFill>
              </a:rPr>
              <a:t>jagged surfaces</a:t>
            </a:r>
          </a:p>
          <a:p>
            <a:r>
              <a:rPr lang="en-US" dirty="0" smtClean="0"/>
              <a:t>Around </a:t>
            </a:r>
            <a:r>
              <a:rPr lang="en-US" dirty="0" smtClean="0">
                <a:solidFill>
                  <a:srgbClr val="800000"/>
                </a:solidFill>
              </a:rPr>
              <a:t>broken glass</a:t>
            </a:r>
          </a:p>
          <a:p>
            <a:r>
              <a:rPr lang="en-US" dirty="0" smtClean="0"/>
              <a:t>On cars involved in a </a:t>
            </a:r>
            <a:r>
              <a:rPr lang="en-US" dirty="0" smtClean="0">
                <a:solidFill>
                  <a:srgbClr val="800000"/>
                </a:solidFill>
              </a:rPr>
              <a:t>hit and run</a:t>
            </a:r>
          </a:p>
          <a:p>
            <a:r>
              <a:rPr lang="en-US" dirty="0" smtClean="0"/>
              <a:t>Transferred during a </a:t>
            </a:r>
            <a:r>
              <a:rPr lang="en-US" dirty="0" smtClean="0">
                <a:solidFill>
                  <a:srgbClr val="800000"/>
                </a:solidFill>
              </a:rPr>
              <a:t>struggle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05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collected in the same manner as hair</a:t>
            </a:r>
          </a:p>
          <a:p>
            <a:r>
              <a:rPr lang="en-US" dirty="0" smtClean="0"/>
              <a:t>Collection is time </a:t>
            </a:r>
            <a:r>
              <a:rPr lang="en-US" dirty="0" smtClean="0">
                <a:solidFill>
                  <a:srgbClr val="800000"/>
                </a:solidFill>
              </a:rPr>
              <a:t>consuming and tedious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37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analysis is done </a:t>
            </a:r>
            <a:r>
              <a:rPr lang="en-US" dirty="0" smtClean="0">
                <a:solidFill>
                  <a:srgbClr val="800000"/>
                </a:solidFill>
              </a:rPr>
              <a:t>under the microscope</a:t>
            </a:r>
          </a:p>
          <a:p>
            <a:r>
              <a:rPr lang="en-US" dirty="0" smtClean="0"/>
              <a:t>Fiber has less parts than hair but is still as </a:t>
            </a:r>
            <a:r>
              <a:rPr lang="en-US" dirty="0" smtClean="0">
                <a:solidFill>
                  <a:srgbClr val="800000"/>
                </a:solidFill>
              </a:rPr>
              <a:t>valuable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Hair is produced by </a:t>
            </a:r>
            <a:r>
              <a:rPr lang="en-US" dirty="0" smtClean="0">
                <a:solidFill>
                  <a:srgbClr val="800000"/>
                </a:solidFill>
              </a:rPr>
              <a:t>cells </a:t>
            </a:r>
            <a:r>
              <a:rPr lang="en-US" dirty="0" smtClean="0"/>
              <a:t>within the skin called </a:t>
            </a:r>
            <a:r>
              <a:rPr lang="en-US" dirty="0" smtClean="0">
                <a:solidFill>
                  <a:srgbClr val="800000"/>
                </a:solidFill>
              </a:rPr>
              <a:t>hair follicles</a:t>
            </a:r>
          </a:p>
          <a:p>
            <a:r>
              <a:rPr lang="en-US" dirty="0"/>
              <a:t> </a:t>
            </a:r>
            <a:r>
              <a:rPr lang="en-US" dirty="0" smtClean="0"/>
              <a:t>It becomes non-living as it reaches the </a:t>
            </a:r>
            <a:r>
              <a:rPr lang="en-US" dirty="0" smtClean="0">
                <a:solidFill>
                  <a:srgbClr val="800000"/>
                </a:solidFill>
              </a:rPr>
              <a:t>skin’s surface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look 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76" y="2285999"/>
            <a:ext cx="8415724" cy="42962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Color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Texture</a:t>
            </a:r>
          </a:p>
          <a:p>
            <a:r>
              <a:rPr lang="en-US" dirty="0" smtClean="0"/>
              <a:t>Shape/pattern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Twist</a:t>
            </a:r>
          </a:p>
          <a:p>
            <a:r>
              <a:rPr lang="en-US" dirty="0" smtClean="0"/>
              <a:t>Cross-section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Surface characteristics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66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Matching- used when larger pieces are available and can be physically matched by </a:t>
            </a:r>
            <a:r>
              <a:rPr lang="en-US" dirty="0" smtClean="0">
                <a:solidFill>
                  <a:srgbClr val="800000"/>
                </a:solidFill>
              </a:rPr>
              <a:t>site, shape, and size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72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Matching: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Micro-chemical tests- chemical reactions are used to determine the </a:t>
            </a:r>
            <a:r>
              <a:rPr lang="en-US" dirty="0" smtClean="0">
                <a:solidFill>
                  <a:srgbClr val="800000"/>
                </a:solidFill>
              </a:rPr>
              <a:t>fibers’ characteristics</a:t>
            </a:r>
          </a:p>
          <a:p>
            <a:r>
              <a:rPr lang="en-US" b="1" dirty="0" smtClean="0"/>
              <a:t>Micro-chemical tests </a:t>
            </a:r>
            <a:r>
              <a:rPr lang="en-US" b="1" dirty="0" smtClean="0">
                <a:solidFill>
                  <a:srgbClr val="800000"/>
                </a:solidFill>
              </a:rPr>
              <a:t>destroy the fiber</a:t>
            </a:r>
          </a:p>
        </p:txBody>
      </p:sp>
    </p:spTree>
    <p:extLst>
      <p:ext uri="{BB962C8B-B14F-4D97-AF65-F5344CB8AC3E}">
        <p14:creationId xmlns:p14="http://schemas.microsoft.com/office/powerpoint/2010/main" val="1597615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Tests include: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Melting Point</a:t>
            </a:r>
          </a:p>
          <a:p>
            <a:pPr lvl="1"/>
            <a:r>
              <a:rPr lang="en-US" dirty="0"/>
              <a:t>Density</a:t>
            </a:r>
          </a:p>
          <a:p>
            <a:pPr lvl="1"/>
            <a:r>
              <a:rPr lang="en-US" dirty="0"/>
              <a:t>Ash Formation</a:t>
            </a:r>
          </a:p>
          <a:p>
            <a:pPr lvl="1"/>
            <a:r>
              <a:rPr lang="en-US" dirty="0" smtClean="0"/>
              <a:t>Tensile Strength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Solubility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8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Fiber: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Natural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Man Made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66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Derived</a:t>
            </a:r>
            <a:r>
              <a:rPr lang="en-US" dirty="0" smtClean="0"/>
              <a:t> (made) in whole from </a:t>
            </a:r>
            <a:r>
              <a:rPr lang="en-US" dirty="0" smtClean="0">
                <a:solidFill>
                  <a:srgbClr val="800000"/>
                </a:solidFill>
              </a:rPr>
              <a:t>animal or plant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Wool</a:t>
            </a:r>
          </a:p>
          <a:p>
            <a:pPr lvl="1"/>
            <a:r>
              <a:rPr lang="en-US" dirty="0" smtClean="0"/>
              <a:t>Cotton</a:t>
            </a:r>
          </a:p>
          <a:p>
            <a:pPr lvl="1"/>
            <a:r>
              <a:rPr lang="en-US" dirty="0" smtClean="0"/>
              <a:t>Silk</a:t>
            </a:r>
            <a:endParaRPr lang="en-US" dirty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901" y="3898325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864" y="5835259"/>
            <a:ext cx="93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Cotton</a:t>
            </a:r>
            <a:endParaRPr lang="en-US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614" y="3822125"/>
            <a:ext cx="27717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9136" y="5835259"/>
            <a:ext cx="73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98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Man-Made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76" y="2195284"/>
            <a:ext cx="6319707" cy="44994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Synthetic Fibers</a:t>
            </a:r>
            <a:r>
              <a:rPr lang="en-US" dirty="0" smtClean="0"/>
              <a:t>- Fibers made totally from man made materials</a:t>
            </a:r>
          </a:p>
          <a:p>
            <a:pPr lvl="1"/>
            <a:r>
              <a:rPr lang="en-US" dirty="0" smtClean="0"/>
              <a:t>Examples: Nylon, </a:t>
            </a:r>
            <a:r>
              <a:rPr lang="en-US" dirty="0" smtClean="0">
                <a:solidFill>
                  <a:srgbClr val="800000"/>
                </a:solidFill>
              </a:rPr>
              <a:t>Polyester</a:t>
            </a:r>
            <a:r>
              <a:rPr lang="en-US" dirty="0" smtClean="0"/>
              <a:t>, Acrylic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Regenerated Fibers</a:t>
            </a:r>
            <a:r>
              <a:rPr lang="en-US" dirty="0" smtClean="0"/>
              <a:t>- Chemically altered natural materials</a:t>
            </a:r>
          </a:p>
          <a:p>
            <a:pPr lvl="1"/>
            <a:r>
              <a:rPr lang="en-US" dirty="0" smtClean="0"/>
              <a:t>Example: Rayon </a:t>
            </a:r>
            <a:endParaRPr lang="en-US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228" y="60152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228" y="2451425"/>
            <a:ext cx="1905650" cy="190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8330" y="4346907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Nylon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824" y="5106802"/>
            <a:ext cx="1519789" cy="1137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345" y="5127715"/>
            <a:ext cx="1537190" cy="1116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78330" y="6244111"/>
            <a:ext cx="8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2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77" y="2654300"/>
            <a:ext cx="4989418" cy="3746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Hair extends from the </a:t>
            </a:r>
            <a:r>
              <a:rPr lang="en-US" dirty="0" smtClean="0">
                <a:solidFill>
                  <a:srgbClr val="800000"/>
                </a:solidFill>
              </a:rPr>
              <a:t>root</a:t>
            </a:r>
            <a:r>
              <a:rPr lang="en-US" dirty="0" smtClean="0"/>
              <a:t> (bulb) embedded in the </a:t>
            </a:r>
            <a:r>
              <a:rPr lang="en-US" dirty="0" smtClean="0">
                <a:solidFill>
                  <a:srgbClr val="800000"/>
                </a:solidFill>
              </a:rPr>
              <a:t>follicle</a:t>
            </a:r>
            <a:r>
              <a:rPr lang="en-US" dirty="0" smtClean="0"/>
              <a:t>, and continues into a </a:t>
            </a:r>
            <a:r>
              <a:rPr lang="en-US" dirty="0" smtClean="0">
                <a:solidFill>
                  <a:srgbClr val="800000"/>
                </a:solidFill>
              </a:rPr>
              <a:t>shaft</a:t>
            </a:r>
            <a:r>
              <a:rPr lang="en-US" dirty="0" smtClean="0"/>
              <a:t> and terminates at the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3098800"/>
            <a:ext cx="35687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6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Hair Shaft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800000"/>
                </a:solidFill>
              </a:rPr>
              <a:t>shaft</a:t>
            </a:r>
            <a:r>
              <a:rPr lang="en-US" dirty="0" smtClean="0"/>
              <a:t> is the part most observed by </a:t>
            </a:r>
            <a:r>
              <a:rPr lang="en-US" dirty="0" smtClean="0">
                <a:solidFill>
                  <a:srgbClr val="800000"/>
                </a:solidFill>
              </a:rPr>
              <a:t>Forensic Scientists</a:t>
            </a:r>
          </a:p>
          <a:p>
            <a:r>
              <a:rPr lang="en-US" dirty="0" smtClean="0"/>
              <a:t>It is made of three layers: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Cuticle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Medulla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Cortex</a:t>
            </a:r>
          </a:p>
        </p:txBody>
      </p:sp>
    </p:spTree>
    <p:extLst>
      <p:ext uri="{BB962C8B-B14F-4D97-AF65-F5344CB8AC3E}">
        <p14:creationId xmlns:p14="http://schemas.microsoft.com/office/powerpoint/2010/main" val="137518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Structure</a:t>
            </a:r>
            <a:endParaRPr lang="en-US" dirty="0"/>
          </a:p>
        </p:txBody>
      </p: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1060702" y="3597276"/>
            <a:ext cx="7467600" cy="2501900"/>
            <a:chOff x="912" y="1440"/>
            <a:chExt cx="4704" cy="1576"/>
          </a:xfrm>
        </p:grpSpPr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648" y="2493"/>
              <a:ext cx="1968" cy="5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charset="0"/>
                </a:rPr>
                <a:t>Medulla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– central core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(may be absent)</a:t>
              </a:r>
            </a:p>
          </p:txBody>
        </p: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912" y="1440"/>
              <a:ext cx="4176" cy="1104"/>
              <a:chOff x="912" y="1440"/>
              <a:chExt cx="4176" cy="1104"/>
            </a:xfrm>
          </p:grpSpPr>
          <p:grpSp>
            <p:nvGrpSpPr>
              <p:cNvPr id="22" name="Group 51"/>
              <p:cNvGrpSpPr>
                <a:grpSpLocks/>
              </p:cNvGrpSpPr>
              <p:nvPr/>
            </p:nvGrpSpPr>
            <p:grpSpPr bwMode="auto">
              <a:xfrm>
                <a:off x="912" y="1440"/>
                <a:ext cx="4176" cy="960"/>
                <a:chOff x="1344" y="3360"/>
                <a:chExt cx="4176" cy="960"/>
              </a:xfrm>
            </p:grpSpPr>
            <p:grpSp>
              <p:nvGrpSpPr>
                <p:cNvPr id="24" name="Group 39"/>
                <p:cNvGrpSpPr>
                  <a:grpSpLocks/>
                </p:cNvGrpSpPr>
                <p:nvPr/>
              </p:nvGrpSpPr>
              <p:grpSpPr bwMode="auto">
                <a:xfrm>
                  <a:off x="1344" y="3360"/>
                  <a:ext cx="4176" cy="960"/>
                  <a:chOff x="1056" y="2736"/>
                  <a:chExt cx="3936" cy="768"/>
                </a:xfrm>
              </p:grpSpPr>
              <p:sp>
                <p:nvSpPr>
                  <p:cNvPr id="2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736"/>
                    <a:ext cx="3936" cy="768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22" y="2736"/>
                    <a:ext cx="528" cy="76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332" y="2736"/>
                    <a:ext cx="528" cy="76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043" y="2736"/>
                    <a:ext cx="528" cy="76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53" y="2736"/>
                    <a:ext cx="528" cy="76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528" cy="76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976"/>
                    <a:ext cx="384" cy="52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5" name="Rectangle 47"/>
                <p:cNvSpPr>
                  <a:spLocks noChangeArrowheads="1"/>
                </p:cNvSpPr>
                <p:nvPr/>
              </p:nvSpPr>
              <p:spPr bwMode="auto">
                <a:xfrm>
                  <a:off x="1344" y="3600"/>
                  <a:ext cx="4176" cy="480"/>
                </a:xfrm>
                <a:prstGeom prst="rect">
                  <a:avLst/>
                </a:prstGeom>
                <a:solidFill>
                  <a:srgbClr val="33339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44" y="3733"/>
                  <a:ext cx="4176" cy="213"/>
                </a:xfrm>
                <a:prstGeom prst="rect">
                  <a:avLst/>
                </a:prstGeom>
                <a:solidFill>
                  <a:srgbClr val="CC33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H="1" flipV="1">
                <a:off x="3840" y="1920"/>
                <a:ext cx="0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1236143" y="2816008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800000"/>
                </a:solidFill>
                <a:latin typeface="Times New Roman" charset="0"/>
              </a:rPr>
              <a:t>Cuticle</a:t>
            </a:r>
            <a:r>
              <a:rPr lang="en-US" sz="2400" b="1" dirty="0" smtClean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– </a:t>
            </a:r>
            <a:r>
              <a:rPr lang="en-US" sz="2400" dirty="0">
                <a:latin typeface="Times New Roman" charset="0"/>
              </a:rPr>
              <a:t>outer coating composed of overlapping scales</a:t>
            </a: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1686070" y="327320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426825" y="5269344"/>
            <a:ext cx="4953000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800000"/>
                </a:solidFill>
                <a:latin typeface="Times New Roman" charset="0"/>
              </a:rPr>
              <a:t>Cortex</a:t>
            </a:r>
            <a:r>
              <a:rPr lang="en-US" sz="2400" dirty="0" smtClean="0">
                <a:solidFill>
                  <a:srgbClr val="800000"/>
                </a:solidFill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– </a:t>
            </a:r>
            <a:r>
              <a:rPr lang="en-US" sz="2400" dirty="0">
                <a:latin typeface="Times New Roman" charset="0"/>
              </a:rPr>
              <a:t>protein-rich structure around the medulla that contains pigment</a:t>
            </a:r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flipV="1">
            <a:off x="712788" y="4073525"/>
            <a:ext cx="0" cy="11501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1"/>
          <p:cNvSpPr>
            <a:spLocks noChangeShapeType="1"/>
          </p:cNvSpPr>
          <p:nvPr/>
        </p:nvSpPr>
        <p:spPr bwMode="auto">
          <a:xfrm>
            <a:off x="712788" y="4073525"/>
            <a:ext cx="347914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63"/>
          <p:cNvSpPr>
            <a:spLocks noChangeShapeType="1"/>
          </p:cNvSpPr>
          <p:nvPr/>
        </p:nvSpPr>
        <p:spPr bwMode="auto">
          <a:xfrm>
            <a:off x="712788" y="4657195"/>
            <a:ext cx="34791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Cuticle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5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7"/>
          <p:cNvSpPr>
            <a:spLocks noGrp="1" noChangeArrowheads="1"/>
          </p:cNvSpPr>
          <p:nvPr>
            <p:ph type="title"/>
          </p:nvPr>
        </p:nvSpPr>
        <p:spPr>
          <a:xfrm>
            <a:off x="177800" y="152400"/>
            <a:ext cx="3457575" cy="792163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en-US" sz="4000" b="1" dirty="0">
                <a:latin typeface="Times New Roman" charset="0"/>
              </a:rPr>
              <a:t>Hair Structure</a:t>
            </a:r>
          </a:p>
        </p:txBody>
      </p:sp>
      <p:sp>
        <p:nvSpPr>
          <p:cNvPr id="5127" name="Rectangle 18"/>
          <p:cNvSpPr>
            <a:spLocks noChangeArrowheads="1"/>
          </p:cNvSpPr>
          <p:nvPr/>
        </p:nvSpPr>
        <p:spPr bwMode="auto">
          <a:xfrm>
            <a:off x="140745" y="2923588"/>
            <a:ext cx="8915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cuticle varies in:</a:t>
            </a:r>
          </a:p>
          <a:p>
            <a:pPr lvl="1"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Its </a:t>
            </a:r>
            <a:r>
              <a:rPr lang="en-US" sz="3200" b="1" dirty="0" smtClean="0">
                <a:solidFill>
                  <a:schemeClr val="bg1"/>
                </a:solidFill>
              </a:rPr>
              <a:t>scales- </a:t>
            </a:r>
            <a:r>
              <a:rPr lang="en-US" sz="3200" dirty="0" smtClean="0">
                <a:solidFill>
                  <a:schemeClr val="bg1"/>
                </a:solidFill>
              </a:rPr>
              <a:t>How </a:t>
            </a:r>
            <a:r>
              <a:rPr lang="en-US" sz="3200" dirty="0">
                <a:solidFill>
                  <a:schemeClr val="bg1"/>
                </a:solidFill>
              </a:rPr>
              <a:t>many there are per </a:t>
            </a:r>
            <a:r>
              <a:rPr lang="en-US" sz="3200" dirty="0">
                <a:solidFill>
                  <a:srgbClr val="800000"/>
                </a:solidFill>
              </a:rPr>
              <a:t>centimeter</a:t>
            </a:r>
            <a:r>
              <a:rPr lang="en-US" sz="3200" dirty="0" smtClean="0">
                <a:solidFill>
                  <a:schemeClr val="bg1"/>
                </a:solidFill>
              </a:rPr>
              <a:t>, How </a:t>
            </a:r>
            <a:r>
              <a:rPr lang="en-US" sz="3200" dirty="0">
                <a:solidFill>
                  <a:schemeClr val="bg1"/>
                </a:solidFill>
              </a:rPr>
              <a:t>much they </a:t>
            </a:r>
            <a:r>
              <a:rPr lang="en-US" sz="3200" dirty="0">
                <a:solidFill>
                  <a:srgbClr val="800000"/>
                </a:solidFill>
              </a:rPr>
              <a:t>overlap</a:t>
            </a:r>
            <a:r>
              <a:rPr lang="en-US" sz="3200" dirty="0" smtClean="0">
                <a:solidFill>
                  <a:schemeClr val="bg1"/>
                </a:solidFill>
              </a:rPr>
              <a:t>, Their </a:t>
            </a:r>
            <a:r>
              <a:rPr lang="en-US" sz="3200" dirty="0">
                <a:solidFill>
                  <a:schemeClr val="bg1"/>
                </a:solidFill>
              </a:rPr>
              <a:t>overall </a:t>
            </a:r>
            <a:r>
              <a:rPr lang="en-US" sz="3200" dirty="0">
                <a:solidFill>
                  <a:srgbClr val="800000"/>
                </a:solidFill>
              </a:rPr>
              <a:t>shape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smtClean="0">
                <a:solidFill>
                  <a:schemeClr val="bg1"/>
                </a:solidFill>
              </a:rPr>
              <a:t>and How </a:t>
            </a:r>
            <a:r>
              <a:rPr lang="en-US" sz="3200" dirty="0">
                <a:solidFill>
                  <a:schemeClr val="bg1"/>
                </a:solidFill>
              </a:rPr>
              <a:t>much they protrude from the </a:t>
            </a:r>
            <a:r>
              <a:rPr lang="en-US" sz="3200" dirty="0">
                <a:solidFill>
                  <a:srgbClr val="800000"/>
                </a:solidFill>
              </a:rPr>
              <a:t>surface</a:t>
            </a:r>
          </a:p>
          <a:p>
            <a:pPr lvl="1" algn="just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Its </a:t>
            </a:r>
            <a:r>
              <a:rPr lang="en-US" sz="3200" b="1" dirty="0">
                <a:solidFill>
                  <a:srgbClr val="800000"/>
                </a:solidFill>
              </a:rPr>
              <a:t>thickness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</a:p>
          <a:p>
            <a:pPr lvl="1" algn="just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Whether or not it contains </a:t>
            </a:r>
            <a:r>
              <a:rPr lang="en-US" sz="3200" b="1" dirty="0">
                <a:solidFill>
                  <a:srgbClr val="800000"/>
                </a:solidFill>
              </a:rPr>
              <a:t>pigment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285" y="1370095"/>
            <a:ext cx="4817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latin typeface="+mj-lt"/>
              </a:rPr>
              <a:t>The Cuticle</a:t>
            </a:r>
            <a:endParaRPr lang="en-US" sz="60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886200" y="152400"/>
            <a:ext cx="4953000" cy="914400"/>
            <a:chOff x="2208" y="240"/>
            <a:chExt cx="3120" cy="576"/>
          </a:xfrm>
        </p:grpSpPr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2208" y="240"/>
              <a:ext cx="3120" cy="576"/>
              <a:chOff x="1056" y="2736"/>
              <a:chExt cx="3936" cy="768"/>
            </a:xfrm>
          </p:grpSpPr>
          <p:sp>
            <p:nvSpPr>
              <p:cNvPr id="34" name="Rectangle 6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3936" cy="76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162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>
                <a:off x="233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>
                <a:off x="304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Line 10"/>
              <p:cNvSpPr>
                <a:spLocks noChangeShapeType="1"/>
              </p:cNvSpPr>
              <p:nvPr/>
            </p:nvSpPr>
            <p:spPr bwMode="auto">
              <a:xfrm>
                <a:off x="375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>
                <a:off x="4464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384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2208" y="384"/>
              <a:ext cx="3120" cy="2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2208" y="464"/>
              <a:ext cx="3120" cy="128"/>
            </a:xfrm>
            <a:prstGeom prst="rect">
              <a:avLst/>
            </a:prstGeom>
            <a:solidFill>
              <a:srgbClr val="808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96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255</TotalTime>
  <Words>821</Words>
  <Application>Microsoft Macintosh PowerPoint</Application>
  <PresentationFormat>On-screen Show (4:3)</PresentationFormat>
  <Paragraphs>144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Sky</vt:lpstr>
      <vt:lpstr>Hair and Fiber Analysis</vt:lpstr>
      <vt:lpstr>Hair Analysis</vt:lpstr>
      <vt:lpstr>PBS News Hour</vt:lpstr>
      <vt:lpstr>Characteristics of Hair</vt:lpstr>
      <vt:lpstr>Characteristics of hair</vt:lpstr>
      <vt:lpstr>The Hair Shaft</vt:lpstr>
      <vt:lpstr>Hair Structure</vt:lpstr>
      <vt:lpstr>The Cuticle</vt:lpstr>
      <vt:lpstr>Hair Structure</vt:lpstr>
      <vt:lpstr>The Cuticle</vt:lpstr>
      <vt:lpstr>Cuticle Patterns- Coronal</vt:lpstr>
      <vt:lpstr>Cuticle Pattern- Spinous</vt:lpstr>
      <vt:lpstr>Cuticle Pattern- Imbricate</vt:lpstr>
      <vt:lpstr>Cortex</vt:lpstr>
      <vt:lpstr>Cortex</vt:lpstr>
      <vt:lpstr>PowerPoint Presentation</vt:lpstr>
      <vt:lpstr>PowerPoint Presentation</vt:lpstr>
      <vt:lpstr>Cortex:</vt:lpstr>
      <vt:lpstr>PowerPoint Presentation</vt:lpstr>
      <vt:lpstr>Medulla</vt:lpstr>
      <vt:lpstr>The Medulla</vt:lpstr>
      <vt:lpstr>Differences in Medulla</vt:lpstr>
      <vt:lpstr>Medulla Classifications</vt:lpstr>
      <vt:lpstr>Medulla Classifications</vt:lpstr>
      <vt:lpstr>Medulla Shape</vt:lpstr>
      <vt:lpstr>PowerPoint Presentation</vt:lpstr>
      <vt:lpstr>Special Hair Conditions</vt:lpstr>
      <vt:lpstr>Dyed Hair</vt:lpstr>
      <vt:lpstr>Bleached Hair</vt:lpstr>
      <vt:lpstr>Cut Hair</vt:lpstr>
      <vt:lpstr>Forensic Analysis</vt:lpstr>
      <vt:lpstr>Forensic Analysis</vt:lpstr>
      <vt:lpstr>Forensic Analysis</vt:lpstr>
      <vt:lpstr>Forensic Analysis</vt:lpstr>
      <vt:lpstr>Fiber Analysis</vt:lpstr>
      <vt:lpstr>Fiber Information</vt:lpstr>
      <vt:lpstr>Fiber is often found:</vt:lpstr>
      <vt:lpstr>Fiber Collection</vt:lpstr>
      <vt:lpstr>Examining Fiber</vt:lpstr>
      <vt:lpstr>Things to look at:</vt:lpstr>
      <vt:lpstr>Fiber Matching</vt:lpstr>
      <vt:lpstr>Fiber Matching:</vt:lpstr>
      <vt:lpstr>Fiber Matching</vt:lpstr>
      <vt:lpstr>Types of Fiber:</vt:lpstr>
      <vt:lpstr>Natural Fibers</vt:lpstr>
      <vt:lpstr>Man-Made Fibers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 and Fiber Analysis</dc:title>
  <dc:creator>Katherine Colaccino</dc:creator>
  <cp:lastModifiedBy>Katherine Colaccino</cp:lastModifiedBy>
  <cp:revision>18</cp:revision>
  <dcterms:created xsi:type="dcterms:W3CDTF">2012-11-24T17:51:28Z</dcterms:created>
  <dcterms:modified xsi:type="dcterms:W3CDTF">2012-11-26T00:10:05Z</dcterms:modified>
</cp:coreProperties>
</file>